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5" r:id="rId5"/>
    <p:sldId id="277" r:id="rId6"/>
    <p:sldId id="261" r:id="rId7"/>
    <p:sldId id="262" r:id="rId8"/>
    <p:sldId id="263" r:id="rId9"/>
    <p:sldId id="266" r:id="rId10"/>
    <p:sldId id="289" r:id="rId11"/>
    <p:sldId id="268" r:id="rId12"/>
    <p:sldId id="280" r:id="rId13"/>
    <p:sldId id="278" r:id="rId14"/>
    <p:sldId id="291" r:id="rId15"/>
    <p:sldId id="293" r:id="rId16"/>
    <p:sldId id="282" r:id="rId17"/>
    <p:sldId id="294" r:id="rId18"/>
    <p:sldId id="275" r:id="rId19"/>
    <p:sldId id="29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ACC36-10C9-4EA9-8F2E-FF4E82506243}" v="3" dt="2021-08-31T21:12:20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2023-10-26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sv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2023-10-26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64" r:id="rId14"/>
    <p:sldLayoutId id="2147483672" r:id="rId15"/>
    <p:sldLayoutId id="2147483652" r:id="rId16"/>
    <p:sldLayoutId id="2147483653" r:id="rId17"/>
    <p:sldLayoutId id="2147483650" r:id="rId18"/>
    <p:sldLayoutId id="2147483654" r:id="rId19"/>
    <p:sldLayoutId id="2147483674" r:id="rId20"/>
    <p:sldLayoutId id="2147483676" r:id="rId21"/>
    <p:sldLayoutId id="2147483673" r:id="rId22"/>
    <p:sldLayoutId id="2147483675" r:id="rId2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of girl writing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3216" y="3667946"/>
            <a:ext cx="9285382" cy="127785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47578" y="1871142"/>
            <a:ext cx="8122135" cy="1681163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0418" y="5325276"/>
            <a:ext cx="3677297" cy="682094"/>
          </a:xfrm>
        </p:spPr>
        <p:txBody>
          <a:bodyPr/>
          <a:lstStyle/>
          <a:p>
            <a:r>
              <a:rPr lang="en-US" dirty="0"/>
              <a:t>Native Coders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4382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Revenue</a:t>
            </a:r>
            <a:r>
              <a:rPr lang="en-ZA" dirty="0"/>
              <a:t>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280918" y="2249068"/>
            <a:ext cx="4761116" cy="6375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/>
              <a:t>Commission from each tutoring session conducted by tutors.</a:t>
            </a:r>
            <a:endParaRPr lang="en-ZA" sz="1800" noProof="1"/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440757" y="2350472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0557E0D-BB3E-7CCB-D21C-6411A6CD5CB6}"/>
              </a:ext>
            </a:extLst>
          </p:cNvPr>
          <p:cNvSpPr txBox="1">
            <a:spLocks/>
          </p:cNvSpPr>
          <p:nvPr/>
        </p:nvSpPr>
        <p:spPr>
          <a:xfrm>
            <a:off x="5280918" y="3786901"/>
            <a:ext cx="4761116" cy="637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Provide badges according to user ratings and performance, which users can display after a purchase. (To be implemented.)</a:t>
            </a:r>
            <a:endParaRPr lang="en-ZA" noProof="1"/>
          </a:p>
        </p:txBody>
      </p:sp>
      <p:pic>
        <p:nvPicPr>
          <p:cNvPr id="37" name="Picture Placeholder 15" descr="Document outline">
            <a:extLst>
              <a:ext uri="{FF2B5EF4-FFF2-40B4-BE49-F238E27FC236}">
                <a16:creationId xmlns:a16="http://schemas.microsoft.com/office/drawing/2014/main" id="{54F910E0-0E64-F0CD-DB42-6D27F54055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440757" y="4061248"/>
            <a:ext cx="769486" cy="769486"/>
          </a:xfrm>
          <a:prstGeom prst="rect">
            <a:avLst/>
          </a:prstGeom>
          <a:noFill/>
          <a:ln w="95250" cap="sq" cmpd="sng" algn="ctr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06346" y="2202703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August 2024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7095" y="2523084"/>
            <a:ext cx="3294437" cy="540104"/>
          </a:xfrm>
        </p:spPr>
        <p:txBody>
          <a:bodyPr>
            <a:normAutofit/>
          </a:bodyPr>
          <a:lstStyle/>
          <a:p>
            <a:r>
              <a:rPr lang="en-US" dirty="0"/>
              <a:t>Expand to other </a:t>
            </a:r>
            <a:r>
              <a:rPr lang="en-US" dirty="0" err="1"/>
              <a:t>SLIIT</a:t>
            </a:r>
            <a:r>
              <a:rPr lang="en-US" dirty="0"/>
              <a:t> branch  universities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A1E09EC-39FF-4EB8-8F0B-AA0BB813F0A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71195" y="3695588"/>
            <a:ext cx="3295186" cy="320381"/>
          </a:xfrm>
        </p:spPr>
        <p:txBody>
          <a:bodyPr/>
          <a:lstStyle/>
          <a:p>
            <a:r>
              <a:rPr lang="en-US" dirty="0"/>
              <a:t>January 2024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471195" y="404106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Gather feedback from students and continue to improve application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54190" y="5223728"/>
            <a:ext cx="3295186" cy="320381"/>
          </a:xfrm>
        </p:spPr>
        <p:txBody>
          <a:bodyPr/>
          <a:lstStyle/>
          <a:p>
            <a:r>
              <a:rPr lang="en-US" dirty="0"/>
              <a:t>December 2023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754190" y="5569204"/>
            <a:ext cx="3294437" cy="540104"/>
          </a:xfrm>
        </p:spPr>
        <p:txBody>
          <a:bodyPr>
            <a:normAutofit/>
          </a:bodyPr>
          <a:lstStyle/>
          <a:p>
            <a:r>
              <a:rPr lang="en-US" dirty="0"/>
              <a:t>Field Testing within </a:t>
            </a:r>
            <a:r>
              <a:rPr lang="en-US" dirty="0" err="1"/>
              <a:t>SLIIT</a:t>
            </a:r>
            <a:r>
              <a:rPr lang="en-US" dirty="0"/>
              <a:t> campus, Malabe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114452"/>
            <a:ext cx="6199777" cy="924808"/>
          </a:xfrm>
        </p:spPr>
        <p:txBody>
          <a:bodyPr>
            <a:normAutofit/>
          </a:bodyPr>
          <a:lstStyle/>
          <a:p>
            <a:r>
              <a:rPr lang="en-US" dirty="0"/>
              <a:t>Deployment Strategy</a:t>
            </a:r>
            <a:endParaRPr lang="en-ZA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C920313-A532-8980-FEF7-B9C16E6E8A94}"/>
              </a:ext>
            </a:extLst>
          </p:cNvPr>
          <p:cNvSpPr txBox="1">
            <a:spLocks/>
          </p:cNvSpPr>
          <p:nvPr/>
        </p:nvSpPr>
        <p:spPr>
          <a:xfrm>
            <a:off x="8308986" y="905518"/>
            <a:ext cx="3295186" cy="320381"/>
          </a:xfrm>
          <a:prstGeom prst="rect">
            <a:avLst/>
          </a:prstGeom>
        </p:spPr>
        <p:txBody>
          <a:bodyPr vert="horz" lIns="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2024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39335AE-3653-3C08-F8FF-1A27144B0F45}"/>
              </a:ext>
            </a:extLst>
          </p:cNvPr>
          <p:cNvSpPr txBox="1">
            <a:spLocks/>
          </p:cNvSpPr>
          <p:nvPr/>
        </p:nvSpPr>
        <p:spPr>
          <a:xfrm>
            <a:off x="8309735" y="1225899"/>
            <a:ext cx="3294437" cy="540104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Expand to other  private  universities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 Marketing and Sales Strategy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985949" y="2330246"/>
            <a:ext cx="5318256" cy="18681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Social 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1"/>
              <a:t>Word Of Mouth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1"/>
              <a:t>Offer 1-month free trial for tutors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23487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33927C-E768-4063-858C-B052FB19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899061" y="5061424"/>
            <a:ext cx="2443654" cy="320381"/>
          </a:xfrm>
        </p:spPr>
        <p:txBody>
          <a:bodyPr/>
          <a:lstStyle/>
          <a:p>
            <a:r>
              <a:rPr lang="en-US" dirty="0" err="1"/>
              <a:t>SMRR</a:t>
            </a:r>
            <a:r>
              <a:rPr lang="en-US" dirty="0"/>
              <a:t> </a:t>
            </a:r>
            <a:r>
              <a:rPr lang="en-US" dirty="0" err="1"/>
              <a:t>Siriwardhana</a:t>
            </a: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899060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Executive Officer</a:t>
            </a:r>
          </a:p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05332" y="5061424"/>
            <a:ext cx="2443654" cy="320381"/>
          </a:xfrm>
        </p:spPr>
        <p:txBody>
          <a:bodyPr/>
          <a:lstStyle/>
          <a:p>
            <a:r>
              <a:rPr lang="en-US" dirty="0" err="1"/>
              <a:t>SADS</a:t>
            </a:r>
            <a:r>
              <a:rPr lang="en-US" dirty="0"/>
              <a:t> Kumarathunga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05331" y="5406900"/>
            <a:ext cx="2443099" cy="361598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21963" y="5061424"/>
            <a:ext cx="2443654" cy="320381"/>
          </a:xfrm>
        </p:spPr>
        <p:txBody>
          <a:bodyPr/>
          <a:lstStyle/>
          <a:p>
            <a:r>
              <a:rPr lang="en-US" dirty="0"/>
              <a:t>IA </a:t>
            </a:r>
            <a:r>
              <a:rPr lang="en-US" dirty="0" err="1"/>
              <a:t>Kumanayake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2196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Operations Officer</a:t>
            </a:r>
          </a:p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44309" y="5057897"/>
            <a:ext cx="2443654" cy="320381"/>
          </a:xfrm>
        </p:spPr>
        <p:txBody>
          <a:bodyPr/>
          <a:lstStyle/>
          <a:p>
            <a:r>
              <a:rPr lang="en-US" dirty="0" err="1"/>
              <a:t>WGM</a:t>
            </a:r>
            <a:r>
              <a:rPr lang="en-US" dirty="0"/>
              <a:t> </a:t>
            </a:r>
            <a:r>
              <a:rPr lang="en-US" dirty="0" err="1"/>
              <a:t>Rashen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144308" y="5403373"/>
            <a:ext cx="2443099" cy="361598"/>
          </a:xfrm>
        </p:spPr>
        <p:txBody>
          <a:bodyPr>
            <a:normAutofit/>
          </a:bodyPr>
          <a:lstStyle/>
          <a:p>
            <a:r>
              <a:rPr lang="en-US" dirty="0"/>
              <a:t>Chief Marketing Officer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554932A-5D37-9FAE-85F4-C61CC826A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559" y="2304448"/>
            <a:ext cx="2514600" cy="25146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7C169F5-F93E-270A-DB93-AF60156E0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1" r="31613"/>
          <a:stretch/>
        </p:blipFill>
        <p:spPr>
          <a:xfrm rot="5400000">
            <a:off x="560050" y="2521393"/>
            <a:ext cx="2733658" cy="20807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43F5E4-EB78-1A62-E380-151C80050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412" y="2304449"/>
            <a:ext cx="2514600" cy="2514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D95F6E-4C8C-C202-56CE-FF8EAA650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1" r="31613"/>
          <a:stretch/>
        </p:blipFill>
        <p:spPr>
          <a:xfrm rot="5400000">
            <a:off x="560050" y="2521394"/>
            <a:ext cx="2733658" cy="20807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0FBC9B-702E-EFB4-60A3-9D7211698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708" y="2240074"/>
            <a:ext cx="2514600" cy="2514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FF5BC3-C045-0B0C-D67F-3008BB7E0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857" y="2273770"/>
            <a:ext cx="2328765" cy="232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188" y="3453566"/>
            <a:ext cx="5041422" cy="1167597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100k </a:t>
            </a:r>
            <a:r>
              <a:rPr lang="en-US" sz="2400" dirty="0" err="1"/>
              <a:t>invesement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25% share of the company</a:t>
            </a:r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4628" y="2450904"/>
            <a:ext cx="4501910" cy="732282"/>
          </a:xfrm>
        </p:spPr>
        <p:txBody>
          <a:bodyPr>
            <a:normAutofit/>
          </a:bodyPr>
          <a:lstStyle/>
          <a:p>
            <a:r>
              <a:rPr lang="en-US" sz="3200" dirty="0"/>
              <a:t>WE are looking for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B319D9A-3123-4A8C-80E8-FEA22A44443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574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vert="horz" lIns="0" tIns="45720" rIns="91440" bIns="45720" rtlCol="0" anchor="t">
            <a:normAutofit fontScale="92500" lnSpcReduction="20000"/>
          </a:bodyPr>
          <a:lstStyle/>
          <a:p>
            <a:r>
              <a:rPr lang="en-US" sz="1600" dirty="0"/>
              <a:t>At </a:t>
            </a:r>
            <a:r>
              <a:rPr lang="en-US" sz="1600" dirty="0" err="1"/>
              <a:t>TutorME</a:t>
            </a:r>
            <a:r>
              <a:rPr lang="en-US" sz="1600" dirty="0"/>
              <a:t>, we believe in giving 110%. By providing platform that connects students and tutors, we help students to succeed in their studies. We thrive because of our market knowledge and an unwavering commitment to fostering innovation.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1C6C-4E6B-40D1-99A3-3AFB1CB99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EFBC735-43B8-468D-9D37-E51AAF9D343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3420851"/>
            <a:ext cx="5077823" cy="55517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5" y="4001294"/>
            <a:ext cx="4203247" cy="180022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sz="1600" dirty="0"/>
              <a:t>We are a group of forward-thinking students aiming to assist our peers in achieving success in their academic pursuits.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Market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866401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/>
              <a:t>There is no unified mobile platform for university students to discover and connect with student tutors.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2903538"/>
            <a:ext cx="3104198" cy="320381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866401"/>
          </a:xfrm>
        </p:spPr>
        <p:txBody>
          <a:bodyPr>
            <a:normAutofit/>
          </a:bodyPr>
          <a:lstStyle/>
          <a:p>
            <a:r>
              <a:rPr lang="en-US" sz="1400" dirty="0"/>
              <a:t>Primarily focus on private university students.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299437" cy="866401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/>
              <a:t>Lack of knowledge about higher education, coupled with the high academic pressure can  lead to students discontinuing their studies.</a:t>
            </a:r>
          </a:p>
          <a:p>
            <a:endParaRPr lang="en-US" sz="1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9C42777-54AD-453F-B4EF-F59AF9213DD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551950"/>
            <a:ext cx="3104198" cy="320381"/>
          </a:xfrm>
        </p:spPr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rmAutofit/>
          </a:bodyPr>
          <a:lstStyle/>
          <a:p>
            <a:r>
              <a:rPr lang="en-US" sz="1400" dirty="0"/>
              <a:t>Support students in persisting and excelling in their studies.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551950"/>
            <a:ext cx="3104198" cy="320381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1519" y="4897425"/>
            <a:ext cx="3103493" cy="866401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/>
              <a:t>Both student and  tutors want an application that combines user-friendliness with robust functionality.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49930" y="4897425"/>
            <a:ext cx="3103493" cy="866401"/>
          </a:xfrm>
        </p:spPr>
        <p:txBody>
          <a:bodyPr>
            <a:normAutofit/>
          </a:bodyPr>
          <a:lstStyle/>
          <a:p>
            <a:r>
              <a:rPr lang="en-ZA" sz="1400" noProof="1"/>
              <a:t>Current platforms are not to intuitive to use. </a:t>
            </a:r>
            <a:r>
              <a:rPr lang="en-US" sz="1400" noProof="1"/>
              <a:t>Only offer limited functionality.</a:t>
            </a:r>
            <a:endParaRPr lang="en-ZA" sz="1400" noProof="1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50921" y="2145859"/>
            <a:ext cx="5042568" cy="345473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Close the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1" y="2466237"/>
            <a:ext cx="6318679" cy="540104"/>
          </a:xfrm>
        </p:spPr>
        <p:txBody>
          <a:bodyPr>
            <a:noAutofit/>
          </a:bodyPr>
          <a:lstStyle/>
          <a:p>
            <a:r>
              <a:rPr lang="en-US" sz="1400" dirty="0"/>
              <a:t>Our app make it easy for students and tutors to find and connect with each other.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6ACBB45-6616-4FE9-B211-BDCA0491CD1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50921" y="3137091"/>
            <a:ext cx="5042568" cy="320381"/>
          </a:xfrm>
        </p:spPr>
        <p:txBody>
          <a:bodyPr/>
          <a:lstStyle/>
          <a:p>
            <a:r>
              <a:rPr lang="en-US" dirty="0"/>
              <a:t>Target audience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50921" y="3457472"/>
            <a:ext cx="5739045" cy="540104"/>
          </a:xfrm>
        </p:spPr>
        <p:txBody>
          <a:bodyPr>
            <a:normAutofit/>
          </a:bodyPr>
          <a:lstStyle/>
          <a:p>
            <a:r>
              <a:rPr lang="en-US" sz="1400" dirty="0"/>
              <a:t>University students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9BFD7D-5F7D-451D-BDB4-C36E0A7A44B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50921" y="5241474"/>
            <a:ext cx="5042568" cy="320381"/>
          </a:xfrm>
        </p:spPr>
        <p:txBody>
          <a:bodyPr/>
          <a:lstStyle/>
          <a:p>
            <a:r>
              <a:rPr lang="en-US" dirty="0"/>
              <a:t>Easy to use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9E19BC-12C6-4F34-8ADE-99486BCBB8F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50921" y="5561855"/>
            <a:ext cx="5739045" cy="540104"/>
          </a:xfrm>
        </p:spPr>
        <p:txBody>
          <a:bodyPr>
            <a:normAutofit/>
          </a:bodyPr>
          <a:lstStyle/>
          <a:p>
            <a:r>
              <a:rPr lang="en-US" sz="1400" dirty="0"/>
              <a:t>An intuitively user-friendly interface accessible to non-technical students.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50921" y="4189283"/>
            <a:ext cx="5042568" cy="320381"/>
          </a:xfrm>
        </p:spPr>
        <p:txBody>
          <a:bodyPr/>
          <a:lstStyle/>
          <a:p>
            <a:r>
              <a:rPr lang="en-US" dirty="0"/>
              <a:t>Time &amp; Cost savings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0921" y="4509664"/>
            <a:ext cx="5739045" cy="540104"/>
          </a:xfrm>
        </p:spPr>
        <p:txBody>
          <a:bodyPr>
            <a:normAutofit/>
          </a:bodyPr>
          <a:lstStyle/>
          <a:p>
            <a:r>
              <a:rPr lang="en-US" sz="1400" dirty="0"/>
              <a:t>Time-saving for students and cost-cutting for tutors.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3721" y="2686648"/>
            <a:ext cx="5041422" cy="403482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Streamlined class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Evaluate tutor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Simplified payment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Marketplace for study materials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3233" y="1349689"/>
            <a:ext cx="4501910" cy="732282"/>
          </a:xfrm>
        </p:spPr>
        <p:txBody>
          <a:bodyPr/>
          <a:lstStyle/>
          <a:p>
            <a:r>
              <a:rPr lang="en-US" dirty="0"/>
              <a:t>App Features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B319D9A-3123-4A8C-80E8-FEA22A44443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US" dirty="0"/>
              <a:t>huge growth potential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 fontScale="92500" lnSpcReduction="20000"/>
          </a:bodyPr>
          <a:lstStyle/>
          <a:p>
            <a:r>
              <a:rPr lang="en-US" sz="1800" noProof="1"/>
              <a:t>A growing number of individuals opt to pursue higher education.</a:t>
            </a:r>
            <a:endParaRPr lang="en-ZA" sz="1800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Low Risk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noProof="1"/>
              <a:t>A proven business strategy </a:t>
            </a:r>
            <a:endParaRPr lang="en-ZA" sz="1800" noProof="1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US" sz="1800" noProof="1"/>
              <a:t>Currently there are no direct competitors. </a:t>
            </a:r>
            <a:endParaRPr lang="en-US" sz="1800" dirty="0"/>
          </a:p>
        </p:txBody>
      </p: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D6F367EF-C259-4088-BD7A-95D314F0B28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EE7F4A7-DAD0-774B-B0A4-27405A2E7AB9}"/>
              </a:ext>
            </a:extLst>
          </p:cNvPr>
          <p:cNvSpPr txBox="1">
            <a:spLocks/>
          </p:cNvSpPr>
          <p:nvPr/>
        </p:nvSpPr>
        <p:spPr>
          <a:xfrm>
            <a:off x="8379808" y="3167184"/>
            <a:ext cx="2941600" cy="1141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800" noProof="1">
                <a:solidFill>
                  <a:schemeClr val="bg1"/>
                </a:solidFill>
              </a:rPr>
              <a:t>NO DIRECT COMPETITON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/>
          <a:lstStyle/>
          <a:p>
            <a:r>
              <a:rPr lang="en-ZA" dirty="0"/>
              <a:t>Market </a:t>
            </a:r>
            <a:r>
              <a:rPr lang="en-ZA" dirty="0" err="1"/>
              <a:t>Oppotunity</a:t>
            </a:r>
            <a:endParaRPr lang="en-ZA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903720" y="2412154"/>
            <a:ext cx="1303405" cy="1387984"/>
          </a:xfrm>
        </p:spPr>
        <p:txBody>
          <a:bodyPr>
            <a:normAutofit/>
          </a:bodyPr>
          <a:lstStyle/>
          <a:p>
            <a:r>
              <a:rPr lang="en-ZA" sz="4400" b="1" dirty="0"/>
              <a:t>15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422629" y="2849125"/>
            <a:ext cx="2427514" cy="715169"/>
          </a:xfrm>
        </p:spPr>
        <p:txBody>
          <a:bodyPr>
            <a:normAutofit/>
          </a:bodyPr>
          <a:lstStyle/>
          <a:p>
            <a:r>
              <a:rPr lang="en-ZA" sz="1800" dirty="0"/>
              <a:t>Private </a:t>
            </a:r>
            <a:r>
              <a:rPr lang="en-US" sz="1800" dirty="0"/>
              <a:t>Universities</a:t>
            </a:r>
            <a:endParaRPr lang="en-ZA" sz="1800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89B3FF9D-418C-420B-A25C-234C4E3D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C348637A-AC0F-5043-B900-412C4A78D331}"/>
              </a:ext>
            </a:extLst>
          </p:cNvPr>
          <p:cNvSpPr txBox="1">
            <a:spLocks/>
          </p:cNvSpPr>
          <p:nvPr/>
        </p:nvSpPr>
        <p:spPr>
          <a:xfrm>
            <a:off x="6893888" y="3351030"/>
            <a:ext cx="1303405" cy="13879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30k</a:t>
            </a:r>
            <a:endParaRPr lang="en-US" sz="440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47A57799-4E2D-132F-8409-AA65D97E17F5}"/>
              </a:ext>
            </a:extLst>
          </p:cNvPr>
          <p:cNvSpPr txBox="1">
            <a:spLocks/>
          </p:cNvSpPr>
          <p:nvPr/>
        </p:nvSpPr>
        <p:spPr>
          <a:xfrm>
            <a:off x="8412797" y="3788001"/>
            <a:ext cx="2427514" cy="715169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800" dirty="0"/>
              <a:t>Students per university</a:t>
            </a:r>
          </a:p>
        </p:txBody>
      </p: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D65F7235-0982-0BE8-3CAB-7BAA740E9C75}"/>
              </a:ext>
            </a:extLst>
          </p:cNvPr>
          <p:cNvSpPr txBox="1">
            <a:spLocks/>
          </p:cNvSpPr>
          <p:nvPr/>
        </p:nvSpPr>
        <p:spPr>
          <a:xfrm>
            <a:off x="6943048" y="4374033"/>
            <a:ext cx="1303405" cy="13879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25%</a:t>
            </a:r>
            <a:endParaRPr lang="en-US" sz="4400" dirty="0"/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DF4463FE-57E7-E261-FB06-C56D2FAB5BC6}"/>
              </a:ext>
            </a:extLst>
          </p:cNvPr>
          <p:cNvSpPr txBox="1">
            <a:spLocks/>
          </p:cNvSpPr>
          <p:nvPr/>
        </p:nvSpPr>
        <p:spPr>
          <a:xfrm>
            <a:off x="8461957" y="4809896"/>
            <a:ext cx="2427514" cy="715169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800" dirty="0"/>
              <a:t>Estimated market size</a:t>
            </a:r>
          </a:p>
        </p:txBody>
      </p: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7C084EEB-5A0C-F980-FEA0-7CC6CDC2B582}"/>
              </a:ext>
            </a:extLst>
          </p:cNvPr>
          <p:cNvSpPr txBox="1">
            <a:spLocks/>
          </p:cNvSpPr>
          <p:nvPr/>
        </p:nvSpPr>
        <p:spPr>
          <a:xfrm>
            <a:off x="6943048" y="4384252"/>
            <a:ext cx="1303405" cy="13879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Exclusive platform for </a:t>
            </a:r>
            <a:r>
              <a:rPr lang="en-US" sz="1600" noProof="1"/>
              <a:t>university education</a:t>
            </a:r>
            <a:endParaRPr lang="en-ZA" sz="1600" noProof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Simple and easy to use, compared to the complex tools of the competitors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Ablility to engage with tutors and secure in-app payment process is the main draw for students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3253" y="3429000"/>
            <a:ext cx="5004618" cy="2747962"/>
          </a:xfrm>
        </p:spPr>
        <p:txBody>
          <a:bodyPr>
            <a:normAutofit/>
          </a:bodyPr>
          <a:lstStyle/>
          <a:p>
            <a:r>
              <a:rPr lang="en-ZA" sz="1600" b="1" noProof="1"/>
              <a:t>- MyTutor</a:t>
            </a:r>
            <a:br>
              <a:rPr lang="en-ZA" sz="1600" noProof="1"/>
            </a:br>
            <a:r>
              <a:rPr lang="en-ZA" sz="1600" noProof="1"/>
              <a:t>	Service is limited to </a:t>
            </a:r>
            <a:r>
              <a:rPr lang="en-US" sz="1600" noProof="1"/>
              <a:t>secondary education</a:t>
            </a:r>
            <a:r>
              <a:rPr lang="en-ZA" sz="1600" noProof="1"/>
              <a:t>. </a:t>
            </a:r>
          </a:p>
          <a:p>
            <a:r>
              <a:rPr lang="en-ZA" sz="1600" b="1" noProof="1"/>
              <a:t>- Siplo</a:t>
            </a:r>
            <a:br>
              <a:rPr lang="en-ZA" sz="1600" noProof="1"/>
            </a:br>
            <a:r>
              <a:rPr lang="en-ZA" sz="1600" noProof="1"/>
              <a:t>	Currently their services </a:t>
            </a:r>
            <a:r>
              <a:rPr lang="en-US" sz="1600" noProof="1"/>
              <a:t>appear to be</a:t>
            </a:r>
            <a:r>
              <a:rPr lang="en-ZA" sz="1600" noProof="1"/>
              <a:t> inactive.</a:t>
            </a:r>
          </a:p>
          <a:p>
            <a:r>
              <a:rPr lang="en-ZA" sz="1600" b="1" noProof="1"/>
              <a:t>- OnlineTuition.lk</a:t>
            </a:r>
            <a:br>
              <a:rPr lang="en-ZA" sz="1600" noProof="1"/>
            </a:br>
            <a:r>
              <a:rPr lang="en-ZA" sz="1600" noProof="1"/>
              <a:t>	Service is limited to finding users.</a:t>
            </a:r>
            <a:endParaRPr lang="en-US" sz="16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 err="1"/>
              <a:t>TutorME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46" name="Footer Placeholder 45">
            <a:extLst>
              <a:ext uri="{FF2B5EF4-FFF2-40B4-BE49-F238E27FC236}">
                <a16:creationId xmlns:a16="http://schemas.microsoft.com/office/drawing/2014/main" id="{05826AED-802F-40C1-9AD0-8144FA96F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 fontScale="92500"/>
          </a:bodyPr>
          <a:lstStyle/>
          <a:p>
            <a:r>
              <a:rPr lang="en-US" dirty="0"/>
              <a:t>Advanced Functionality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 err="1"/>
              <a:t>MyTutor</a:t>
            </a:r>
            <a:endParaRPr lang="en-ZA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75224" y="4330882"/>
            <a:ext cx="1183179" cy="492025"/>
          </a:xfrm>
        </p:spPr>
        <p:txBody>
          <a:bodyPr/>
          <a:lstStyle/>
          <a:p>
            <a:r>
              <a:rPr lang="en-US" dirty="0" err="1"/>
              <a:t>Siplo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US" dirty="0"/>
              <a:t>OnlineTuition.lk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US" dirty="0"/>
              <a:t>Limited Functionality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39963" y="2611626"/>
            <a:ext cx="1706965" cy="1048575"/>
          </a:xfrm>
        </p:spPr>
        <p:txBody>
          <a:bodyPr/>
          <a:lstStyle/>
          <a:p>
            <a:r>
              <a:rPr lang="en-US" dirty="0" err="1"/>
              <a:t>TutorME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79" name="Footer Placeholder 2">
            <a:extLst>
              <a:ext uri="{FF2B5EF4-FFF2-40B4-BE49-F238E27FC236}">
                <a16:creationId xmlns:a16="http://schemas.microsoft.com/office/drawing/2014/main" id="{AD1C7E10-860A-4F80-B2B8-0B725F23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518</Words>
  <Application>Microsoft Office PowerPoint</Application>
  <PresentationFormat>Widescreen</PresentationFormat>
  <Paragraphs>124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Source Sans Pro</vt:lpstr>
      <vt:lpstr>Times New Roman</vt:lpstr>
      <vt:lpstr>Office Theme</vt:lpstr>
      <vt:lpstr> </vt:lpstr>
      <vt:lpstr>About us</vt:lpstr>
      <vt:lpstr>Problem</vt:lpstr>
      <vt:lpstr>Solution</vt:lpstr>
      <vt:lpstr>App Features</vt:lpstr>
      <vt:lpstr>Market overview</vt:lpstr>
      <vt:lpstr>Market Oppotunity</vt:lpstr>
      <vt:lpstr>Our competition</vt:lpstr>
      <vt:lpstr>Our competition </vt:lpstr>
      <vt:lpstr>Revenue model</vt:lpstr>
      <vt:lpstr>Deployment Strategy</vt:lpstr>
      <vt:lpstr> Marketing and Sales Strategy</vt:lpstr>
      <vt:lpstr>Meet the team</vt:lpstr>
      <vt:lpstr>WE are looking for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2021-07-29T04:12:45Z</dcterms:created>
  <dcterms:modified xsi:type="dcterms:W3CDTF">2023-10-26T08:57:38Z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